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5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2C3ED-3B64-4C86-B566-E94456FABA63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282EB-17B6-40DB-8A5A-E7B2CAD1E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53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282EB-17B6-40DB-8A5A-E7B2CAD1ED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8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6D9C-D02B-4356-960A-7FE43DFF0A4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6480-18A0-4C71-ADBD-66F975C551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6D9C-D02B-4356-960A-7FE43DFF0A4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6480-18A0-4C71-ADBD-66F975C55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6D9C-D02B-4356-960A-7FE43DFF0A4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6480-18A0-4C71-ADBD-66F975C55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6D9C-D02B-4356-960A-7FE43DFF0A4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6480-18A0-4C71-ADBD-66F975C55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6D9C-D02B-4356-960A-7FE43DFF0A4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EA6480-18A0-4C71-ADBD-66F975C551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6D9C-D02B-4356-960A-7FE43DFF0A4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6480-18A0-4C71-ADBD-66F975C55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6D9C-D02B-4356-960A-7FE43DFF0A4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6480-18A0-4C71-ADBD-66F975C55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6D9C-D02B-4356-960A-7FE43DFF0A4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6480-18A0-4C71-ADBD-66F975C55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6D9C-D02B-4356-960A-7FE43DFF0A4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6480-18A0-4C71-ADBD-66F975C55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6D9C-D02B-4356-960A-7FE43DFF0A4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6480-18A0-4C71-ADBD-66F975C55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6D9C-D02B-4356-960A-7FE43DFF0A4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6480-18A0-4C71-ADBD-66F975C551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E6F6D9C-D02B-4356-960A-7FE43DFF0A40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EA6480-18A0-4C71-ADBD-66F975C551F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008111"/>
          </a:xfrm>
        </p:spPr>
        <p:txBody>
          <a:bodyPr/>
          <a:lstStyle/>
          <a:p>
            <a:r>
              <a:rPr lang="sr-Cyrl-RS" dirty="0" smtClean="0"/>
              <a:t>КУТАК </a:t>
            </a:r>
            <a:r>
              <a:rPr lang="sr-Cyrl-RS" dirty="0"/>
              <a:t>ЗА РОДИТЕЉЕ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40768"/>
            <a:ext cx="6400800" cy="4298032"/>
          </a:xfrm>
        </p:spPr>
        <p:txBody>
          <a:bodyPr>
            <a:normAutofit/>
          </a:bodyPr>
          <a:lstStyle/>
          <a:p>
            <a:endParaRPr lang="sr-Cyrl-RS" sz="2000" dirty="0" smtClean="0"/>
          </a:p>
          <a:p>
            <a:endParaRPr lang="sr-Cyrl-RS" sz="2000" dirty="0"/>
          </a:p>
          <a:p>
            <a:endParaRPr lang="en-US" sz="2000" dirty="0" smtClean="0"/>
          </a:p>
          <a:p>
            <a:r>
              <a:rPr lang="sr-Cyrl-RS" sz="2000" dirty="0" smtClean="0"/>
              <a:t>Драги родитељи,</a:t>
            </a:r>
          </a:p>
          <a:p>
            <a:r>
              <a:rPr lang="sr-Cyrl-RS" sz="2000" dirty="0" smtClean="0"/>
              <a:t>Пред нама је такав период у којем је сасвим у реду да осећамо страх, несигурност, повећану узнемиреност…</a:t>
            </a:r>
            <a:endParaRPr lang="sr-Cyrl-RS" sz="2000" dirty="0"/>
          </a:p>
          <a:p>
            <a:r>
              <a:rPr lang="sr-Cyrl-RS" sz="2000" dirty="0" smtClean="0"/>
              <a:t>И да, у реду је да причамо о својим осећањима...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4140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Узнемирен сам или сам у паници ако: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Проводим превише времена сакупљајући информације из свих могућих извора</a:t>
            </a:r>
          </a:p>
          <a:p>
            <a:r>
              <a:rPr lang="ru-RU" sz="1800" dirty="0" smtClean="0"/>
              <a:t>Осећам да није онако како кажу стручњаци, не верујем им...</a:t>
            </a:r>
          </a:p>
          <a:p>
            <a:r>
              <a:rPr lang="ru-RU" sz="1800" dirty="0" smtClean="0"/>
              <a:t>Имам проблема са спавањем (имам несанице или спавам превише)</a:t>
            </a:r>
          </a:p>
          <a:p>
            <a:r>
              <a:rPr lang="ru-RU" sz="1800" dirty="0" smtClean="0"/>
              <a:t>Имам проблема са апетитом (јако слабо једем или једем превише)</a:t>
            </a:r>
          </a:p>
          <a:p>
            <a:r>
              <a:rPr lang="ru-RU" sz="1800" dirty="0" smtClean="0"/>
              <a:t>Не могу да се концентришем и фокусирам</a:t>
            </a:r>
          </a:p>
          <a:p>
            <a:r>
              <a:rPr lang="ru-RU" sz="1800" dirty="0" smtClean="0"/>
              <a:t>Мисли које ми се „мотају“ по глави су узнемирујућег и катастрофичног садржаја</a:t>
            </a:r>
          </a:p>
          <a:p>
            <a:r>
              <a:rPr lang="ru-RU" sz="1800" dirty="0" smtClean="0"/>
              <a:t>Не могу више да уживам у обичним, свакодневним стварима</a:t>
            </a:r>
          </a:p>
          <a:p>
            <a:r>
              <a:rPr lang="ru-RU" sz="1800" dirty="0" smtClean="0"/>
              <a:t>Обузима ме осећај да ће се нешто страшно десити</a:t>
            </a:r>
          </a:p>
          <a:p>
            <a:r>
              <a:rPr lang="ru-RU" sz="1800" dirty="0" smtClean="0"/>
              <a:t>Брзо се изнервирам и лако постајем раздражљив</a:t>
            </a:r>
          </a:p>
          <a:p>
            <a:r>
              <a:rPr lang="ru-RU" sz="1800" dirty="0" smtClean="0"/>
              <a:t>Чини ми се као да губим контролу </a:t>
            </a:r>
          </a:p>
          <a:p>
            <a:r>
              <a:rPr lang="ru-RU" sz="1800" dirty="0" smtClean="0"/>
              <a:t>Осећам да ме стеже у грудима, имам аритмије, убрзано дишем, имам свакодневне главобоље...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2799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Ево малих савета који </a:t>
            </a:r>
            <a:r>
              <a:rPr lang="ru-RU" sz="3200" dirty="0"/>
              <a:t>в</a:t>
            </a:r>
            <a:r>
              <a:rPr lang="ru-RU" sz="3200" dirty="0" smtClean="0"/>
              <a:t>ам могу помоћи да умирите себе и своју породицу...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r-Cyrl-RS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Да би се општа узнемиреност смањила пожељно је направити дневну рутину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Рутина нам враћа осећај контроле над својим животом, а из искуства знамо и да рутину деца воле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Да бисте лакше стекли рутину - Пробајте да направите План дневних активности за целу породицу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План треба да садржи списак обавеза и тачно дефинисано време које је потребно да се обавезе  остваре за један дан! У израду плана пожељно је да буду укључени сви чланови </a:t>
            </a:r>
            <a:r>
              <a:rPr lang="ru-RU" sz="1800" dirty="0" smtClean="0"/>
              <a:t>породице</a:t>
            </a: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1799080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txBody>
          <a:bodyPr>
            <a:normAutofit/>
          </a:bodyPr>
          <a:lstStyle/>
          <a:p>
            <a:r>
              <a:rPr lang="sr-Cyrl-RS" dirty="0"/>
              <a:t>Дневни план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51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1800" dirty="0" smtClean="0"/>
              <a:t>треба </a:t>
            </a:r>
            <a:r>
              <a:rPr lang="ru-RU" sz="1800" dirty="0"/>
              <a:t>да садржи неке од следећих  обавеза:</a:t>
            </a:r>
          </a:p>
          <a:p>
            <a:pPr marL="137160" indent="0">
              <a:buNone/>
            </a:pPr>
            <a:r>
              <a:rPr lang="ru-RU" sz="1800" dirty="0" smtClean="0"/>
              <a:t>Обавезе </a:t>
            </a:r>
            <a:r>
              <a:rPr lang="ru-RU" sz="1800" dirty="0"/>
              <a:t>око посла којим се иначе бавите; обавезе око пружања помоћи детету у дневном функционисању ван школског окружења; обавезе око пружања помоћи детету у школским обавезама у учењу на даљину; одржавање онлајн везе са одељењским старешином ради лакше израде задатака код куће; одржавање контаката са водећим доктором по потреби; бољу организацију слободног времена; правилну расподелу активности и обавеза са осталим члановима породице...</a:t>
            </a:r>
          </a:p>
          <a:p>
            <a:pPr>
              <a:buFont typeface="Wingdings" pitchFamily="2" charset="2"/>
              <a:buChar char="v"/>
            </a:pPr>
            <a:endParaRPr lang="ru-RU" sz="1800" dirty="0"/>
          </a:p>
          <a:p>
            <a:pPr marL="137160" indent="0">
              <a:buNone/>
            </a:pPr>
            <a:r>
              <a:rPr lang="ru-RU" sz="1800" dirty="0" smtClean="0"/>
              <a:t>Дневни </a:t>
            </a:r>
            <a:r>
              <a:rPr lang="ru-RU" sz="1800" dirty="0"/>
              <a:t>план треба да садржи и све остале свакодневне активности које и обично </a:t>
            </a:r>
            <a:r>
              <a:rPr lang="ru-RU" sz="1800" dirty="0" smtClean="0"/>
              <a:t>обављате, као и активности и време за за одмор.</a:t>
            </a:r>
          </a:p>
        </p:txBody>
      </p:sp>
    </p:spTree>
    <p:extLst>
      <p:ext uri="{BB962C8B-B14F-4D97-AF65-F5344CB8AC3E}">
        <p14:creationId xmlns:p14="http://schemas.microsoft.com/office/powerpoint/2010/main" val="3979323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Важно је да: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1800" dirty="0" smtClean="0"/>
              <a:t>Редовно одржавате </a:t>
            </a:r>
            <a:r>
              <a:rPr lang="ru-RU" sz="1800" dirty="0"/>
              <a:t>везу са пријатељима и рођацима- одржавајте контакте и размењујте </a:t>
            </a:r>
            <a:r>
              <a:rPr lang="ru-RU" sz="1800" dirty="0" smtClean="0"/>
              <a:t>информације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Се информишете  </a:t>
            </a:r>
            <a:r>
              <a:rPr lang="ru-RU" sz="1800" dirty="0"/>
              <a:t>у одређено време у току дана, најбоље у јутарњим часовима како бисте могли да следите упутства која се </a:t>
            </a:r>
            <a:r>
              <a:rPr lang="ru-RU" sz="1800" dirty="0" smtClean="0"/>
              <a:t>дају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/>
              <a:t>Када </a:t>
            </a:r>
            <a:r>
              <a:rPr lang="ru-RU" sz="1800" dirty="0"/>
              <a:t>прође време за информисање, продискутујте кратко са осталим члановима породице и сходно томе заједно организујте следећи </a:t>
            </a:r>
            <a:r>
              <a:rPr lang="ru-RU" sz="1800" dirty="0" smtClean="0"/>
              <a:t>дан</a:t>
            </a:r>
          </a:p>
          <a:p>
            <a:pPr>
              <a:buFont typeface="Wingdings" pitchFamily="2" charset="2"/>
              <a:buChar char="v"/>
            </a:pPr>
            <a:r>
              <a:rPr lang="ru-RU" sz="1900" dirty="0" smtClean="0"/>
              <a:t>Се никако </a:t>
            </a:r>
            <a:r>
              <a:rPr lang="ru-RU" sz="1900" dirty="0"/>
              <a:t>не </a:t>
            </a:r>
            <a:r>
              <a:rPr lang="ru-RU" sz="1900" dirty="0" smtClean="0"/>
              <a:t>информишете </a:t>
            </a:r>
            <a:r>
              <a:rPr lang="ru-RU" sz="1900" dirty="0"/>
              <a:t>преко друштвених мрежа, нити рекла- казала методом. Ту се налази велики број узнемирујућих </a:t>
            </a:r>
            <a:r>
              <a:rPr lang="ru-RU" sz="1900" dirty="0" smtClean="0"/>
              <a:t>дезинформација</a:t>
            </a:r>
          </a:p>
          <a:p>
            <a:pPr>
              <a:buFont typeface="Wingdings" pitchFamily="2" charset="2"/>
              <a:buChar char="v"/>
            </a:pPr>
            <a:r>
              <a:rPr lang="ru-RU" sz="1900" dirty="0" smtClean="0"/>
              <a:t>Запамтите да узнемиреност </a:t>
            </a:r>
            <a:r>
              <a:rPr lang="ru-RU" sz="1900" dirty="0"/>
              <a:t>и паника, као и сва друга осећања,имају свој почетак, свој ток и свој крај! Покушајте да бољом организацијом времена и дневним планирањем активности умањите поменута негативна </a:t>
            </a:r>
            <a:r>
              <a:rPr lang="ru-RU" sz="1900" dirty="0" smtClean="0"/>
              <a:t>осећања</a:t>
            </a:r>
          </a:p>
          <a:p>
            <a:pPr>
              <a:buFont typeface="Wingdings" pitchFamily="2" charset="2"/>
              <a:buChar char="v"/>
            </a:pPr>
            <a:r>
              <a:rPr lang="ru-RU" sz="1900" dirty="0" smtClean="0"/>
              <a:t>Уколико вам </a:t>
            </a:r>
            <a:r>
              <a:rPr lang="ru-RU" sz="1900" dirty="0"/>
              <a:t>се чини да узнемиреност и паника трају превише дуго и да </a:t>
            </a:r>
            <a:r>
              <a:rPr lang="ru-RU" sz="1900" dirty="0" smtClean="0"/>
              <a:t>вас </a:t>
            </a:r>
            <a:r>
              <a:rPr lang="ru-RU" sz="1900" dirty="0"/>
              <a:t>значајно ометају у свакодневном функционисању, потражите стручну помоћ!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351016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sr-Cyrl-RS" sz="4000" dirty="0" smtClean="0"/>
              <a:t>Чувајте здравље и осмех!</a:t>
            </a:r>
          </a:p>
          <a:p>
            <a:pPr marL="137160" indent="0" algn="ctr">
              <a:buNone/>
            </a:pPr>
            <a:endParaRPr lang="sr-Cyrl-RS" sz="4000" dirty="0"/>
          </a:p>
          <a:p>
            <a:pPr marL="137160" indent="0" algn="ctr">
              <a:buNone/>
            </a:pPr>
            <a:r>
              <a:rPr lang="sr-Cyrl-RS" sz="4000" dirty="0" smtClean="0"/>
              <a:t>Хвала на пажњи!</a:t>
            </a:r>
          </a:p>
          <a:p>
            <a:pPr marL="137160" indent="0" algn="ctr">
              <a:buNone/>
            </a:pPr>
            <a:endParaRPr lang="sr-Cyrl-RS" dirty="0" smtClean="0"/>
          </a:p>
          <a:p>
            <a:pPr marL="137160" indent="0" algn="r">
              <a:buNone/>
            </a:pPr>
            <a:r>
              <a:rPr lang="ru-RU" sz="1800" dirty="0"/>
              <a:t>СТРУЧНИ ТИМ ШКОЛЕ:</a:t>
            </a:r>
          </a:p>
          <a:p>
            <a:pPr marL="137160" indent="0" algn="r">
              <a:buNone/>
            </a:pPr>
            <a:r>
              <a:rPr lang="ru-RU" sz="1800" dirty="0"/>
              <a:t>Весна Богићевић, педагог</a:t>
            </a:r>
          </a:p>
          <a:p>
            <a:pPr marL="137160" indent="0" algn="r">
              <a:buNone/>
            </a:pPr>
            <a:r>
              <a:rPr lang="ru-RU" sz="1800" dirty="0"/>
              <a:t>Сандра Милошевић, психолог</a:t>
            </a:r>
          </a:p>
          <a:p>
            <a:pPr marL="13716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757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</TotalTime>
  <Words>510</Words>
  <Application>Microsoft Office PowerPoint</Application>
  <PresentationFormat>On-screen Show (4:3)</PresentationFormat>
  <Paragraphs>45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КУТАК ЗА РОДИТЕЉЕ</vt:lpstr>
      <vt:lpstr>Узнемирен сам или сам у паници ако:</vt:lpstr>
      <vt:lpstr>Ево малих савета који вам могу помоћи да умирите себе и своју породицу...</vt:lpstr>
      <vt:lpstr>Дневни план </vt:lpstr>
      <vt:lpstr>Важно је да: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pc</cp:lastModifiedBy>
  <cp:revision>6</cp:revision>
  <dcterms:created xsi:type="dcterms:W3CDTF">2020-12-10T12:38:56Z</dcterms:created>
  <dcterms:modified xsi:type="dcterms:W3CDTF">2020-12-14T08:27:01Z</dcterms:modified>
</cp:coreProperties>
</file>